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slide" Target="slides/slide63.xml"/><Relationship Id="rId23" Type="http://schemas.openxmlformats.org/officeDocument/2006/relationships/slide" Target="slides/slide18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slide" Target="slides/slide6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168e9c8f3a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1168e9c8f3a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168e9c8f3a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1168e9c8f3a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168e9c8f3a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1168e9c8f3a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168e9c8f3a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168e9c8f3a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168e9c8f3a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168e9c8f3a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168e9c8f3a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1168e9c8f3a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168e9c8f3a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1168e9c8f3a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168e9c8f3a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168e9c8f3a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168e9c8f3a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1168e9c8f3a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168e9c8f3a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1168e9c8f3a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10adbeaf8d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10adbeaf8d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168e9c8f3a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1168e9c8f3a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168e9c8f3a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1168e9c8f3a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1168e9c8f3a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1168e9c8f3a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168e9c8f3a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1168e9c8f3a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1168e9c8f3a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1168e9c8f3a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178e7bae21_0_4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1178e7bae21_0_4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0adbeaf8d4_0_3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10adbeaf8d4_0_3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1785f7de47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11785f7de47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162fc03363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1162fc03363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1162fc03363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1162fc03363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10adbeaf8d4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10adbeaf8d4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162fc03363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1162fc03363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162fc03363_0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1162fc03363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1178e7bae21_0_2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1178e7bae21_0_2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1178e7bae21_0_2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1178e7bae21_0_2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178e7bae21_0_2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1178e7bae21_0_2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178e7bae21_0_3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1178e7bae21_0_3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178e7bae21_0_3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1178e7bae21_0_3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1178e7bae21_0_3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1178e7bae21_0_3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1178e7bae21_0_3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1178e7bae21_0_3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1178e7bae21_0_3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1178e7bae21_0_3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1168e9c8f3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1168e9c8f3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1178e7bae21_0_3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1178e7bae21_0_3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1178e7bae21_0_3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1178e7bae21_0_3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1178e7bae21_0_3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1178e7bae21_0_3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178e7bae21_0_3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1178e7bae21_0_3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1178e7bae21_0_3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1178e7bae21_0_3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1178e7bae21_0_3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1178e7bae21_0_3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1178e7bae21_0_3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1178e7bae21_0_3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1178e7bae21_0_3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1178e7bae21_0_3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1178e7bae21_0_3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1178e7bae21_0_3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1178e7bae21_0_3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1178e7bae21_0_3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1168e9c8f3a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1168e9c8f3a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1178e7bae21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1178e7bae21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1178e7bae21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1178e7bae21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1178e7bae21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1178e7bae21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1178e7bae21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1178e7bae21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1178e7bae21_0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1178e7bae21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1178e7bae21_0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1178e7bae21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1178e7bae21_0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1178e7bae21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1178e7bae21_0_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1178e7bae21_0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1178e7bae21_0_2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1178e7bae21_0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1178e7bae21_0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1178e7bae21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1168e9c8f3a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1168e9c8f3a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1178e7bae21_0_2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1178e7bae21_0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1178e7bae21_0_2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1178e7bae21_0_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1167bf22727_0_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1167bf22727_0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1167bf22727_0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1167bf22727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1167bf22727_0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1167bf22727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168e9c8f3a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1168e9c8f3a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168e9c8f3a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1168e9c8f3a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1168e9c8f3a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1168e9c8f3a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css3playground.com/3d-flip-cards/" TargetMode="External"/><Relationship Id="rId4" Type="http://schemas.openxmlformats.org/officeDocument/2006/relationships/hyperlink" Target="https://github.com/rupl/css3playground.com/tree/gh-pages/_posts/demos" TargetMode="External"/><Relationship Id="rId5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Relationship Id="rId4" Type="http://schemas.openxmlformats.org/officeDocument/2006/relationships/image" Target="../media/image16.png"/><Relationship Id="rId5" Type="http://schemas.openxmlformats.org/officeDocument/2006/relationships/image" Target="../media/image6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developer.mozilla.org/en-US/docs/Web/CSS/transition-timing-function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0.gif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www.transition.style/" TargetMode="External"/><Relationship Id="rId4" Type="http://schemas.openxmlformats.org/officeDocument/2006/relationships/image" Target="../media/image1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web.dev/learn/css/transitions/" TargetMode="External"/><Relationship Id="rId4" Type="http://schemas.openxmlformats.org/officeDocument/2006/relationships/image" Target="../media/image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en.wikipedia.org/wiki/Key_frame" TargetMode="External"/><Relationship Id="rId4" Type="http://schemas.openxmlformats.org/officeDocument/2006/relationships/hyperlink" Target="https://developer.mozilla.org/en-US/docs/Web/CSS/At-rule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.png"/><Relationship Id="rId4" Type="http://schemas.openxmlformats.org/officeDocument/2006/relationships/image" Target="../media/image1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7.gif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docs.google.com/forms/d/1YguZCG6jRvAFXmho6V6GBjRs_xLh19Jk5pWmrwCuJ6U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8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hyperlink" Target="https://autoprefixer.github.io/" TargetMode="Externa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.png"/><Relationship Id="rId4" Type="http://schemas.openxmlformats.org/officeDocument/2006/relationships/image" Target="../media/image14.png"/><Relationship Id="rId5" Type="http://schemas.openxmlformats.org/officeDocument/2006/relationships/image" Target="../media/image9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7.png"/><Relationship Id="rId4" Type="http://schemas.openxmlformats.org/officeDocument/2006/relationships/image" Target="../media/image8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7.png"/><Relationship Id="rId4" Type="http://schemas.openxmlformats.org/officeDocument/2006/relationships/image" Target="../media/image8.png"/><Relationship Id="rId5" Type="http://schemas.openxmlformats.org/officeDocument/2006/relationships/image" Target="../media/image25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3.png"/><Relationship Id="rId4" Type="http://schemas.openxmlformats.org/officeDocument/2006/relationships/image" Target="../media/image21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3.png"/><Relationship Id="rId4" Type="http://schemas.openxmlformats.org/officeDocument/2006/relationships/image" Target="../media/image27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9.png"/><Relationship Id="rId4" Type="http://schemas.openxmlformats.org/officeDocument/2006/relationships/image" Target="../media/image22.png"/><Relationship Id="rId5" Type="http://schemas.openxmlformats.org/officeDocument/2006/relationships/image" Target="../media/image2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4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5.png"/><Relationship Id="rId4" Type="http://schemas.openxmlformats.org/officeDocument/2006/relationships/image" Target="../media/image26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1.png"/><Relationship Id="rId4" Type="http://schemas.openxmlformats.org/officeDocument/2006/relationships/image" Target="../media/image34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1.png"/><Relationship Id="rId4" Type="http://schemas.openxmlformats.org/officeDocument/2006/relationships/image" Target="../media/image34.png"/><Relationship Id="rId5" Type="http://schemas.openxmlformats.org/officeDocument/2006/relationships/image" Target="../media/image32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0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6" Type="http://schemas.openxmlformats.org/officeDocument/2006/relationships/image" Target="../media/image40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36.png"/><Relationship Id="rId4" Type="http://schemas.openxmlformats.org/officeDocument/2006/relationships/image" Target="../media/image40.png"/><Relationship Id="rId5" Type="http://schemas.openxmlformats.org/officeDocument/2006/relationships/image" Target="../media/image45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3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css-tricks.com/almanac/properties/f/filter/" TargetMode="Externa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1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41.png"/><Relationship Id="rId4" Type="http://schemas.openxmlformats.org/officeDocument/2006/relationships/image" Target="../media/image42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39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44.png"/><Relationship Id="rId4" Type="http://schemas.openxmlformats.org/officeDocument/2006/relationships/image" Target="../media/image46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5" Type="http://schemas.openxmlformats.org/officeDocument/2006/relationships/image" Target="../media/image50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43.png"/><Relationship Id="rId4" Type="http://schemas.openxmlformats.org/officeDocument/2006/relationships/image" Target="../media/image53.png"/><Relationship Id="rId5" Type="http://schemas.openxmlformats.org/officeDocument/2006/relationships/image" Target="../media/image52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51.png"/><Relationship Id="rId4" Type="http://schemas.openxmlformats.org/officeDocument/2006/relationships/image" Target="../media/image48.png"/><Relationship Id="rId5" Type="http://schemas.openxmlformats.org/officeDocument/2006/relationships/image" Target="../media/image49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51.png"/><Relationship Id="rId4" Type="http://schemas.openxmlformats.org/officeDocument/2006/relationships/image" Target="../media/image48.png"/><Relationship Id="rId5" Type="http://schemas.openxmlformats.org/officeDocument/2006/relationships/image" Target="../media/image49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63.png"/><Relationship Id="rId4" Type="http://schemas.openxmlformats.org/officeDocument/2006/relationships/image" Target="../media/image54.png"/><Relationship Id="rId5" Type="http://schemas.openxmlformats.org/officeDocument/2006/relationships/image" Target="../media/image65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55.png"/><Relationship Id="rId4" Type="http://schemas.openxmlformats.org/officeDocument/2006/relationships/image" Target="../media/image59.png"/><Relationship Id="rId5" Type="http://schemas.openxmlformats.org/officeDocument/2006/relationships/image" Target="../media/image57.png"/><Relationship Id="rId6" Type="http://schemas.openxmlformats.org/officeDocument/2006/relationships/image" Target="../media/image5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html-css-js.com/css/generator/box-shadow/" TargetMode="External"/><Relationship Id="rId4" Type="http://schemas.openxmlformats.org/officeDocument/2006/relationships/image" Target="../media/image19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58.png"/><Relationship Id="rId4" Type="http://schemas.openxmlformats.org/officeDocument/2006/relationships/image" Target="../media/image62.png"/><Relationship Id="rId5" Type="http://schemas.openxmlformats.org/officeDocument/2006/relationships/hyperlink" Target="https://css-tricks.com/snippets/css/complete-guide-grid/" TargetMode="Externa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Relationship Id="rId3" Type="http://schemas.openxmlformats.org/officeDocument/2006/relationships/hyperlink" Target="https://cubicleninjas.com/ultimate-guide-to-contact-forms/" TargetMode="External"/><Relationship Id="rId4" Type="http://schemas.openxmlformats.org/officeDocument/2006/relationships/image" Target="../media/image64.jp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Relationship Id="rId3" Type="http://schemas.openxmlformats.org/officeDocument/2006/relationships/hyperlink" Target="https://css-tricks.com/snippets/css/complete-guide-grid/" TargetMode="External"/><Relationship Id="rId4" Type="http://schemas.openxmlformats.org/officeDocument/2006/relationships/image" Target="../media/image61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Relationship Id="rId3" Type="http://schemas.openxmlformats.org/officeDocument/2006/relationships/hyperlink" Target="https://cssgridgarden.com/" TargetMode="External"/><Relationship Id="rId4" Type="http://schemas.openxmlformats.org/officeDocument/2006/relationships/image" Target="../media/image6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html-css-js.com/css/generator/transform/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311708" y="433700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200"/>
              <a:t>Front-end</a:t>
            </a:r>
            <a:r>
              <a:rPr lang="en" sz="5200"/>
              <a:t> kursas</a:t>
            </a:r>
            <a:endParaRPr sz="5200">
              <a:solidFill>
                <a:srgbClr val="000000"/>
              </a:solidFill>
            </a:endParaRPr>
          </a:p>
        </p:txBody>
      </p:sp>
      <p:sp>
        <p:nvSpPr>
          <p:cNvPr id="55" name="Google Shape;55;p13"/>
          <p:cNvSpPr txBox="1"/>
          <p:nvPr/>
        </p:nvSpPr>
        <p:spPr>
          <a:xfrm>
            <a:off x="311700" y="2529325"/>
            <a:ext cx="8520600" cy="13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</a:rPr>
              <a:t>Baltic Institute of Technology</a:t>
            </a:r>
            <a:endParaRPr sz="2400">
              <a:solidFill>
                <a:srgbClr val="000000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400"/>
              <a:t>36</a:t>
            </a:r>
            <a:r>
              <a:rPr lang="en" sz="2400">
                <a:solidFill>
                  <a:srgbClr val="000000"/>
                </a:solidFill>
              </a:rPr>
              <a:t>gr. 2</a:t>
            </a:r>
            <a:r>
              <a:rPr lang="en" sz="2400"/>
              <a:t>2</a:t>
            </a:r>
            <a:r>
              <a:rPr lang="en" sz="2400">
                <a:solidFill>
                  <a:srgbClr val="000000"/>
                </a:solidFill>
              </a:rPr>
              <a:t>.0</a:t>
            </a:r>
            <a:r>
              <a:rPr lang="en" sz="2400"/>
              <a:t>1</a:t>
            </a:r>
            <a:r>
              <a:rPr lang="en" sz="2400">
                <a:solidFill>
                  <a:srgbClr val="000000"/>
                </a:solidFill>
              </a:rPr>
              <a:t>.</a:t>
            </a:r>
            <a:r>
              <a:rPr lang="en" sz="2400"/>
              <a:t>24</a:t>
            </a:r>
            <a:endParaRPr sz="2400">
              <a:solidFill>
                <a:srgbClr val="000000"/>
              </a:solidFill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4002150" y="4104975"/>
            <a:ext cx="1139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2022-03-02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 3D transformacijos</a:t>
            </a:r>
            <a:endParaRPr/>
          </a:p>
        </p:txBody>
      </p:sp>
      <p:sp>
        <p:nvSpPr>
          <p:cNvPr id="113" name="Google Shape;113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Transformacijos galimos ir 3D erdvėje: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transform: </a:t>
            </a:r>
            <a:r>
              <a:rPr b="1" lang="en"/>
              <a:t>matrix3d</a:t>
            </a:r>
            <a:r>
              <a:rPr lang="en"/>
              <a:t>(1, 0, 0, 0, 0, 1, 0, 0, 0, 0, 1, 0, 0, 0, 0, 1);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transform: </a:t>
            </a:r>
            <a:r>
              <a:rPr b="1" lang="en"/>
              <a:t>rotate3d</a:t>
            </a:r>
            <a:r>
              <a:rPr lang="en"/>
              <a:t>(1, 2.0, 3.0, 10deg);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transform: </a:t>
            </a:r>
            <a:r>
              <a:rPr b="1" lang="en"/>
              <a:t>rotateZ</a:t>
            </a:r>
            <a:r>
              <a:rPr lang="en"/>
              <a:t>(10deg);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transform: </a:t>
            </a:r>
            <a:r>
              <a:rPr b="1" lang="en"/>
              <a:t>translate3d</a:t>
            </a:r>
            <a:r>
              <a:rPr lang="en"/>
              <a:t>(12px, 50%, 3em);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transform: </a:t>
            </a:r>
            <a:r>
              <a:rPr b="1" lang="en"/>
              <a:t>translateZ</a:t>
            </a:r>
            <a:r>
              <a:rPr lang="en"/>
              <a:t>(2px);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transform: </a:t>
            </a:r>
            <a:r>
              <a:rPr b="1" lang="en"/>
              <a:t>scale3d</a:t>
            </a:r>
            <a:r>
              <a:rPr lang="en"/>
              <a:t>(2.5, 1.2, 0.3);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transform: </a:t>
            </a:r>
            <a:r>
              <a:rPr b="1" lang="en"/>
              <a:t>scaleZ</a:t>
            </a:r>
            <a:r>
              <a:rPr lang="en"/>
              <a:t>(0.3);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transform: </a:t>
            </a:r>
            <a:r>
              <a:rPr b="1" lang="en"/>
              <a:t>perspective</a:t>
            </a:r>
            <a:r>
              <a:rPr lang="en"/>
              <a:t>(17px);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3D transformacijų taikymai</a:t>
            </a:r>
            <a:endParaRPr/>
          </a:p>
        </p:txBody>
      </p:sp>
      <p:sp>
        <p:nvSpPr>
          <p:cNvPr id="119" name="Google Shape;119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Gyvi pavyzdžiai: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https://css3playground.com/3d-flip-cards/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Pavyzdžių kodas: </a:t>
            </a:r>
            <a:r>
              <a:rPr lang="en" u="sng">
                <a:solidFill>
                  <a:schemeClr val="hlink"/>
                </a:solidFill>
                <a:hlinkClick r:id="rId4"/>
              </a:rPr>
              <a:t>https://github.com/rupl/css3playground.com/tree/gh-pages/_posts/demos</a:t>
            </a:r>
            <a:r>
              <a:rPr lang="en"/>
              <a:t> </a:t>
            </a:r>
            <a:endParaRPr/>
          </a:p>
        </p:txBody>
      </p:sp>
      <p:pic>
        <p:nvPicPr>
          <p:cNvPr id="120" name="Google Shape;120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45500" y="2725175"/>
            <a:ext cx="6569749" cy="207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 perėjimai</a:t>
            </a:r>
            <a:endParaRPr/>
          </a:p>
        </p:txBody>
      </p:sp>
      <p:sp>
        <p:nvSpPr>
          <p:cNvPr id="126" name="Google Shape;126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CSS perėjimai - paprasčiausias būdas animuoti turinį CSS. </a:t>
            </a:r>
            <a:r>
              <a:rPr b="1" lang="en"/>
              <a:t>transition </a:t>
            </a:r>
            <a:r>
              <a:rPr lang="en"/>
              <a:t>CSS property leidžia nustatyti tam tikrų kitų CSS properčių perėjimą iš vieno nustatymo į kitą.</a:t>
            </a:r>
            <a:endParaRPr/>
          </a:p>
        </p:txBody>
      </p:sp>
      <p:pic>
        <p:nvPicPr>
          <p:cNvPr id="127" name="Google Shape;12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7000" y="2341375"/>
            <a:ext cx="2381250" cy="165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47000" y="4153363"/>
            <a:ext cx="1581150" cy="88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11046" y="2243100"/>
            <a:ext cx="4240575" cy="271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 transition</a:t>
            </a:r>
            <a:endParaRPr/>
          </a:p>
        </p:txBody>
      </p:sp>
      <p:sp>
        <p:nvSpPr>
          <p:cNvPr id="135" name="Google Shape;135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transition</a:t>
            </a:r>
            <a:r>
              <a:rPr lang="en"/>
              <a:t> - shorthand CSS property. Galima nustatyti šiuos aspektus: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b="1" lang="en"/>
              <a:t>transition-property</a:t>
            </a:r>
            <a:r>
              <a:rPr lang="en"/>
              <a:t> - kokiam CSS property taikomi perėjimo parametrai.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en"/>
              <a:t>transition-delay</a:t>
            </a:r>
            <a:r>
              <a:rPr lang="en"/>
              <a:t> - atidėjimo laikas kol pradedamas vykdyti perėjimas.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en"/>
              <a:t>transition-duration</a:t>
            </a:r>
            <a:r>
              <a:rPr lang="en"/>
              <a:t> - per kiek laiko reikšmė turi kisti nuo pradinės iki baigtinės;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en" u="sng">
                <a:solidFill>
                  <a:schemeClr val="hlink"/>
                </a:solidFill>
                <a:hlinkClick r:id="rId3"/>
              </a:rPr>
              <a:t>transition-timing-function</a:t>
            </a:r>
            <a:r>
              <a:rPr lang="en"/>
              <a:t> - nustato kokiu greičiu bus keičiama </a:t>
            </a:r>
            <a:r>
              <a:rPr b="1" lang="en"/>
              <a:t>transition-property</a:t>
            </a:r>
            <a:r>
              <a:rPr lang="en"/>
              <a:t> reikšmė </a:t>
            </a:r>
            <a:r>
              <a:rPr b="1" lang="en"/>
              <a:t>iš pradinės į galutinę</a:t>
            </a:r>
            <a:r>
              <a:rPr lang="en"/>
              <a:t> per </a:t>
            </a:r>
            <a:r>
              <a:rPr b="1" lang="en"/>
              <a:t>transition-duration</a:t>
            </a:r>
            <a:r>
              <a:rPr lang="en"/>
              <a:t> laiką.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Perėjimų pavyzdžiai</a:t>
            </a:r>
            <a:endParaRPr/>
          </a:p>
        </p:txBody>
      </p:sp>
      <p:sp>
        <p:nvSpPr>
          <p:cNvPr id="141" name="Google Shape;141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width / height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background-color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transform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keletas CSS properties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Trumpa užduotis - švyturėliai</a:t>
            </a:r>
            <a:endParaRPr/>
          </a:p>
        </p:txBody>
      </p:sp>
      <p:sp>
        <p:nvSpPr>
          <p:cNvPr id="147" name="Google Shape;147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Ekrano viduryje sukurkite </a:t>
            </a:r>
            <a:r>
              <a:rPr b="1" lang="en"/>
              <a:t>50% pločio ir aukščio</a:t>
            </a:r>
            <a:r>
              <a:rPr lang="en"/>
              <a:t> užimantį elementą. Jame </a:t>
            </a:r>
            <a:r>
              <a:rPr b="1" lang="en"/>
              <a:t>atskiru elementu</a:t>
            </a:r>
            <a:r>
              <a:rPr lang="en"/>
              <a:t> patalpinkite </a:t>
            </a:r>
            <a:r>
              <a:rPr b="1" lang="en"/>
              <a:t>į dešinę einantį gradientą </a:t>
            </a:r>
            <a:r>
              <a:rPr lang="en"/>
              <a:t>su raudona ir mėlyna spalvomis. Vidinis elementas turi užimti visą išorinio plotą.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Užvedus pelę ant pirmojo elemento - vidinis elementas su gradientu turi </a:t>
            </a:r>
            <a:r>
              <a:rPr b="1" lang="en"/>
              <a:t>pasisukti 360 laipsnių</a:t>
            </a:r>
            <a:r>
              <a:rPr lang="en"/>
              <a:t> ir </a:t>
            </a:r>
            <a:r>
              <a:rPr b="1" lang="en"/>
              <a:t>padidėti du kartus</a:t>
            </a:r>
            <a:r>
              <a:rPr lang="en"/>
              <a:t>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Vidinis elementas po transformacijos </a:t>
            </a:r>
            <a:r>
              <a:rPr b="1" lang="en"/>
              <a:t>neturi išeiti iš išorinio ribų</a:t>
            </a:r>
            <a:r>
              <a:rPr lang="en"/>
              <a:t>!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Vidinio elemento transformacija turi įvykti </a:t>
            </a:r>
            <a:r>
              <a:rPr b="1" lang="en"/>
              <a:t>su nuosekliu perėjimu</a:t>
            </a:r>
            <a:r>
              <a:rPr lang="en"/>
              <a:t> per dvi sekundes.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8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Trumpa užduotis - švyturėliai</a:t>
            </a:r>
            <a:endParaRPr/>
          </a:p>
        </p:txBody>
      </p:sp>
      <p:sp>
        <p:nvSpPr>
          <p:cNvPr id="153" name="Google Shape;153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4" name="Google Shape;15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1675" y="1152475"/>
            <a:ext cx="5806849" cy="381174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Pagalbinės priemonės</a:t>
            </a:r>
            <a:endParaRPr/>
          </a:p>
        </p:txBody>
      </p:sp>
      <p:sp>
        <p:nvSpPr>
          <p:cNvPr id="160" name="Google Shape;160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https://www.transition.style/</a:t>
            </a:r>
            <a:r>
              <a:rPr lang="en"/>
              <a:t> </a:t>
            </a:r>
            <a:endParaRPr/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1" name="Google Shape;161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6738" y="2026413"/>
            <a:ext cx="8010525" cy="223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Pagalbinės priemonės</a:t>
            </a:r>
            <a:endParaRPr/>
          </a:p>
        </p:txBody>
      </p:sp>
      <p:sp>
        <p:nvSpPr>
          <p:cNvPr id="167" name="Google Shape;167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https://web.dev/learn/css/transitions/</a:t>
            </a:r>
            <a:r>
              <a:rPr lang="en"/>
              <a:t> </a:t>
            </a:r>
            <a:endParaRPr/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8" name="Google Shape;168;p30"/>
          <p:cNvPicPr preferRelativeResize="0"/>
          <p:nvPr/>
        </p:nvPicPr>
        <p:blipFill rotWithShape="1">
          <a:blip r:embed="rId4">
            <a:alphaModFix/>
          </a:blip>
          <a:srcRect b="4841" l="0" r="0" t="4841"/>
          <a:stretch/>
        </p:blipFill>
        <p:spPr>
          <a:xfrm>
            <a:off x="2895600" y="1885950"/>
            <a:ext cx="3352800" cy="144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 animacijos</a:t>
            </a:r>
            <a:endParaRPr/>
          </a:p>
        </p:txBody>
      </p:sp>
      <p:sp>
        <p:nvSpPr>
          <p:cNvPr id="174" name="Google Shape;174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Animacijos (kaip ir perėjimai) leidžia palaipsniui pereiti nuo vieno stiliaus prie kito.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CSS animacijos nusakomos </a:t>
            </a:r>
            <a:r>
              <a:rPr lang="en" u="sng">
                <a:solidFill>
                  <a:schemeClr val="hlink"/>
                </a:solidFill>
                <a:hlinkClick r:id="rId3"/>
              </a:rPr>
              <a:t>key frame’ais</a:t>
            </a:r>
            <a:r>
              <a:rPr lang="en"/>
              <a:t> ir aprašomos </a:t>
            </a:r>
            <a:r>
              <a:rPr lang="en" u="sng">
                <a:solidFill>
                  <a:schemeClr val="hlink"/>
                </a:solidFill>
                <a:hlinkClick r:id="rId4"/>
              </a:rPr>
              <a:t>at-rule</a:t>
            </a:r>
            <a:r>
              <a:rPr lang="en"/>
              <a:t> </a:t>
            </a:r>
            <a:r>
              <a:rPr b="1" lang="en"/>
              <a:t>@keyframes</a:t>
            </a:r>
            <a:r>
              <a:rPr lang="en"/>
              <a:t>. Šiame bloke nustatomi CSS propečiai, kurie turi būti pritaikomi tam tikru animacijos momentu.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Kitaip nei CSS perėjimai, animacija pati pritaiko skirtingus CSS properties.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CSS animacija yra pritaikoma naudojant </a:t>
            </a:r>
            <a:r>
              <a:rPr b="1" lang="en"/>
              <a:t>animation </a:t>
            </a:r>
            <a:r>
              <a:rPr lang="en"/>
              <a:t>shorthand property kur nurodomi animacijos parametrai bei naudojamo </a:t>
            </a:r>
            <a:r>
              <a:rPr b="1" lang="en"/>
              <a:t>@keyframes </a:t>
            </a:r>
            <a:r>
              <a:rPr lang="en"/>
              <a:t>pavadinimas.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Praėjusią paskaitą</a:t>
            </a:r>
            <a:endParaRPr/>
          </a:p>
        </p:txBody>
      </p:sp>
      <p:sp>
        <p:nvSpPr>
          <p:cNvPr id="62" name="Google Shape;62;p14"/>
          <p:cNvSpPr txBox="1"/>
          <p:nvPr>
            <p:ph idx="1" type="subTitle"/>
          </p:nvPr>
        </p:nvSpPr>
        <p:spPr>
          <a:xfrm>
            <a:off x="311700" y="2834125"/>
            <a:ext cx="8520600" cy="13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@keyframes</a:t>
            </a:r>
            <a:endParaRPr/>
          </a:p>
        </p:txBody>
      </p:sp>
      <p:pic>
        <p:nvPicPr>
          <p:cNvPr id="180" name="Google Shape;18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2875" y="1152475"/>
            <a:ext cx="3680417" cy="334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6300" y="1259217"/>
            <a:ext cx="3604300" cy="32029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animacijos parametrai</a:t>
            </a:r>
            <a:endParaRPr/>
          </a:p>
        </p:txBody>
      </p:sp>
      <p:sp>
        <p:nvSpPr>
          <p:cNvPr id="187" name="Google Shape;187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animation-delay</a:t>
            </a:r>
            <a:r>
              <a:rPr lang="en"/>
              <a:t> - animacijos atidėjimas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animation-direction</a:t>
            </a:r>
            <a:r>
              <a:rPr lang="en"/>
              <a:t> - animacijos kryptis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animation-duration</a:t>
            </a:r>
            <a:r>
              <a:rPr lang="en"/>
              <a:t> - animacijos trukmė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animation-fill-mode </a:t>
            </a:r>
            <a:r>
              <a:rPr lang="en"/>
              <a:t>- nustato kokie stiliai bus pritaikyti po animacijos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animation-iteration-count </a:t>
            </a:r>
            <a:r>
              <a:rPr lang="en"/>
              <a:t>- nustato kiek kartų bus kartojama animacija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animation-name </a:t>
            </a:r>
            <a:r>
              <a:rPr lang="en"/>
              <a:t>- aprašyto keyframe pavadinimas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animation-play-state</a:t>
            </a:r>
            <a:r>
              <a:rPr lang="en"/>
              <a:t> - nustato ar animacija šiuo metu eina, ar yra sustabdyta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/>
              <a:t>animation-timing-function</a:t>
            </a:r>
            <a:r>
              <a:rPr lang="en"/>
              <a:t> - animacijos reikšmių kitimo greičio būdas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Animacijų pavyzdžiai</a:t>
            </a:r>
            <a:endParaRPr/>
          </a:p>
        </p:txBody>
      </p:sp>
      <p:sp>
        <p:nvSpPr>
          <p:cNvPr id="193" name="Google Shape;193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width / height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background-color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transform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keletas CSS properties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Trumpa užduotis - vėliavos plevenimas</a:t>
            </a:r>
            <a:endParaRPr/>
          </a:p>
        </p:txBody>
      </p:sp>
      <p:sp>
        <p:nvSpPr>
          <p:cNvPr id="199" name="Google Shape;199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Naudodami fiksuotą pozicionavimą suformuokite viewport apačioje Lietuvos vėliavą išdėstytą horizontaliai. Vėliavos spalvoms naudokite tris atskirus elementus.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Sukurkite animaciją, kad visos spalvos skirtingu metu pajudėtų aukštyn nuo puslapio apačios ir grįžtų atgal - padarytų bangą.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Animacija turėtų būti nenutrūkstama ir kartotis nuolatos.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Trumpa užduotis - vėliavos plevenimas</a:t>
            </a:r>
            <a:endParaRPr/>
          </a:p>
        </p:txBody>
      </p:sp>
      <p:pic>
        <p:nvPicPr>
          <p:cNvPr id="205" name="Google Shape;20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225" y="1491975"/>
            <a:ext cx="6867525" cy="297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7"/>
          <p:cNvSpPr txBox="1"/>
          <p:nvPr>
            <p:ph type="title"/>
          </p:nvPr>
        </p:nvSpPr>
        <p:spPr>
          <a:xfrm>
            <a:off x="1736850" y="2285400"/>
            <a:ext cx="5670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 kokiomis problemomis susidūrėte?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8"/>
          <p:cNvSpPr txBox="1"/>
          <p:nvPr>
            <p:ph type="title"/>
          </p:nvPr>
        </p:nvSpPr>
        <p:spPr>
          <a:xfrm>
            <a:off x="2067450" y="1999050"/>
            <a:ext cx="5009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Praėjusios paskaitos feedback’as</a:t>
            </a:r>
            <a:endParaRPr/>
          </a:p>
        </p:txBody>
      </p:sp>
      <p:sp>
        <p:nvSpPr>
          <p:cNvPr id="216" name="Google Shape;216;p38"/>
          <p:cNvSpPr txBox="1"/>
          <p:nvPr/>
        </p:nvSpPr>
        <p:spPr>
          <a:xfrm>
            <a:off x="137925" y="4039025"/>
            <a:ext cx="5344200" cy="8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0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Forma: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https://docs.google.com/forms/d/1YguZCG6jRvAFXmho6V6GBjRs_xLh19Jk5pWmrwCuJ6U</a:t>
            </a:r>
            <a:r>
              <a:rPr lang="en"/>
              <a:t> </a:t>
            </a:r>
            <a:endParaRPr sz="9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Šios paskaitos tikslas</a:t>
            </a:r>
            <a:endParaRPr/>
          </a:p>
        </p:txBody>
      </p:sp>
      <p:sp>
        <p:nvSpPr>
          <p:cNvPr id="222" name="Google Shape;222;p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Vendor prefixes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Grid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Trumpos užduotys: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klasikinis layout’as;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klasikinio layout’o zonos;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Holy grail layout naudojant grid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Namų darbas - Grid Garden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Vendor prefixes</a:t>
            </a:r>
            <a:endParaRPr/>
          </a:p>
        </p:txBody>
      </p:sp>
      <p:sp>
        <p:nvSpPr>
          <p:cNvPr id="228" name="Google Shape;228;p4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Prefiksas </a:t>
            </a:r>
            <a:r>
              <a:rPr lang="en"/>
              <a:t>(prefix) - pradžioje pridėtas tekstas;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Sufiksas (sufix) - gale pridėtas tekstas;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Vendor prefixes </a:t>
            </a:r>
            <a:r>
              <a:rPr lang="en"/>
              <a:t>- naršyklių kūrėjo sukurti </a:t>
            </a:r>
            <a:r>
              <a:rPr b="1" lang="en"/>
              <a:t>prierašai prie CSS properties</a:t>
            </a:r>
            <a:r>
              <a:rPr lang="en"/>
              <a:t>, skirti </a:t>
            </a:r>
            <a:r>
              <a:rPr b="1" lang="en"/>
              <a:t>eksperimentiniam funkcionalumui</a:t>
            </a:r>
            <a:r>
              <a:rPr lang="en"/>
              <a:t> išbandyti ir </a:t>
            </a:r>
            <a:r>
              <a:rPr b="1" lang="en"/>
              <a:t>atgrasyti programuotojus </a:t>
            </a:r>
            <a:r>
              <a:rPr lang="en"/>
              <a:t>nuo jų naudojimo </a:t>
            </a:r>
            <a:r>
              <a:rPr b="1" lang="en"/>
              <a:t>galutiniuose projektuose</a:t>
            </a:r>
            <a:r>
              <a:rPr lang="en"/>
              <a:t>, tol kol šie CSS properties netaps </a:t>
            </a:r>
            <a:r>
              <a:rPr b="1" lang="en"/>
              <a:t>standarto dalimi</a:t>
            </a:r>
            <a:r>
              <a:rPr lang="en"/>
              <a:t> ir bus naudojami be prefix’o.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Tol kol CSS properties nėra standarto dalis, naršyklių kūrėjai gali kardinaliai keisti jų aprašymus ir funkcionalumą, o toks pakeitimas galiausiai lemtų neveikiantį programuotojų kodą.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Vendor prefixes</a:t>
            </a:r>
            <a:endParaRPr/>
          </a:p>
        </p:txBody>
      </p:sp>
      <p:sp>
        <p:nvSpPr>
          <p:cNvPr id="234" name="Google Shape;234;p4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-webkit- </a:t>
            </a:r>
            <a:r>
              <a:rPr lang="en"/>
              <a:t>-  Chrome, Safari, naujesnės Opera versijos, beveik visos iOS naršyklės įskaitant Firefox for iOS; iš esmės visos WebKit variklio pagrindu sukurtos naršyklės)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-moz-</a:t>
            </a:r>
            <a:r>
              <a:rPr lang="en"/>
              <a:t> - Firefox;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-o-</a:t>
            </a:r>
            <a:r>
              <a:rPr lang="en"/>
              <a:t> - senesnės prieš WebKit buvusios Opera versijos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-ms-</a:t>
            </a:r>
            <a:r>
              <a:rPr lang="en"/>
              <a:t> Internet Explorer ir Microsoft Edge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311700" y="2991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Bazinės front-end technologijos</a:t>
            </a:r>
            <a:endParaRPr/>
          </a:p>
        </p:txBody>
      </p:sp>
      <p:pic>
        <p:nvPicPr>
          <p:cNvPr id="68" name="Google Shape;6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1513" y="986450"/>
            <a:ext cx="3820975" cy="38209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9" name="Google Shape;69;p15"/>
          <p:cNvCxnSpPr/>
          <p:nvPr/>
        </p:nvCxnSpPr>
        <p:spPr>
          <a:xfrm>
            <a:off x="2853925" y="4950025"/>
            <a:ext cx="1032000" cy="0"/>
          </a:xfrm>
          <a:prstGeom prst="straightConnector1">
            <a:avLst/>
          </a:prstGeom>
          <a:noFill/>
          <a:ln cap="flat" cmpd="sng" w="1143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0" name="Google Shape;70;p15"/>
          <p:cNvCxnSpPr/>
          <p:nvPr/>
        </p:nvCxnSpPr>
        <p:spPr>
          <a:xfrm>
            <a:off x="5332125" y="4950025"/>
            <a:ext cx="1032000" cy="0"/>
          </a:xfrm>
          <a:prstGeom prst="straightConnector1">
            <a:avLst/>
          </a:prstGeom>
          <a:noFill/>
          <a:ln cap="flat" cmpd="sng" w="1143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Vendor prefixes</a:t>
            </a:r>
            <a:endParaRPr/>
          </a:p>
        </p:txBody>
      </p:sp>
      <p:pic>
        <p:nvPicPr>
          <p:cNvPr id="240" name="Google Shape;24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675" y="1237750"/>
            <a:ext cx="8248650" cy="3028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Vendor prefixes (realybė…)</a:t>
            </a:r>
            <a:endParaRPr/>
          </a:p>
        </p:txBody>
      </p:sp>
      <p:sp>
        <p:nvSpPr>
          <p:cNvPr id="246" name="Google Shape;246;p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Naršyklių kūrėjai bando nutraukti prefix’ų naudojimą, nes programuotojai plačiai pradėjo naudoti juos ir naują funkcionalumą </a:t>
            </a:r>
            <a:r>
              <a:rPr b="1" lang="en"/>
              <a:t>production </a:t>
            </a:r>
            <a:r>
              <a:rPr lang="en"/>
              <a:t>lygio sprendimuose.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Nusistovėjusi praktika - pagal palaikomas naršyklių versijas visam CSS kodui pridėti CSS prefix’us.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Tai smarkiai apsunkina naršyklių kūrėjo darbą, kadangi funkcionalumas neišpildo pradinės esmės: galimybės kurėjams kardinaliai keisti nestabilų funkcionalumą ir nesulaužyti programuotojų kodo.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Dažniausiai tai atlieka automatiniai įrankiai, pvz. AutoPrefix’er:</a:t>
            </a:r>
            <a:endParaRPr/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https://autoprefixer.github.io/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 grid</a:t>
            </a:r>
            <a:endParaRPr/>
          </a:p>
        </p:txBody>
      </p:sp>
      <p:sp>
        <p:nvSpPr>
          <p:cNvPr id="252" name="Google Shape;252;p4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 grid’ai - dar vienas pozicionavimo mechanizmas (panašiai kaip </a:t>
            </a:r>
            <a:r>
              <a:rPr b="1" lang="en"/>
              <a:t>flexbox</a:t>
            </a:r>
            <a:r>
              <a:rPr lang="en"/>
              <a:t>) leidžia sukurti dvimatę tinklinę struktūrą ir joje pozicionuoti tiesioginius vaikinius elementus.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Tinklelis sudaromas iš susikertančių horizontalių ir vertikalių linijų, kurios formuoja stulpelius ir eilutes. Į stulpelius ir eilutes galime padėti turinį.</a:t>
            </a:r>
            <a:endParaRPr/>
          </a:p>
        </p:txBody>
      </p:sp>
      <p:pic>
        <p:nvPicPr>
          <p:cNvPr id="253" name="Google Shape;253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90400" y="84300"/>
            <a:ext cx="997850" cy="99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display: grid;</a:t>
            </a:r>
            <a:endParaRPr/>
          </a:p>
        </p:txBody>
      </p:sp>
      <p:sp>
        <p:nvSpPr>
          <p:cNvPr id="259" name="Google Shape;259;p45"/>
          <p:cNvSpPr txBox="1"/>
          <p:nvPr>
            <p:ph idx="1" type="body"/>
          </p:nvPr>
        </p:nvSpPr>
        <p:spPr>
          <a:xfrm>
            <a:off x="311700" y="1152475"/>
            <a:ext cx="8520600" cy="382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Parent elementui nustatačius </a:t>
            </a:r>
            <a:r>
              <a:rPr b="1" lang="en"/>
              <a:t>display: grid; </a:t>
            </a:r>
            <a:r>
              <a:rPr lang="en"/>
              <a:t>visi </a:t>
            </a:r>
            <a:r>
              <a:rPr b="1" lang="en"/>
              <a:t>direct child</a:t>
            </a:r>
            <a:r>
              <a:rPr lang="en"/>
              <a:t> elementai tampa grid’o elementais.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Tiesiog nustačius tėvinį elementą į grid, niekas nesikeičia - reikia nustatyti tinklelio struktūrą.</a:t>
            </a:r>
            <a:endParaRPr/>
          </a:p>
        </p:txBody>
      </p:sp>
      <p:pic>
        <p:nvPicPr>
          <p:cNvPr id="260" name="Google Shape;260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4700" y="2059775"/>
            <a:ext cx="5368299" cy="198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6"/>
          <p:cNvSpPr txBox="1"/>
          <p:nvPr>
            <p:ph type="title"/>
          </p:nvPr>
        </p:nvSpPr>
        <p:spPr>
          <a:xfrm>
            <a:off x="311700" y="2553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Grid’o strukrūra</a:t>
            </a:r>
            <a:endParaRPr/>
          </a:p>
        </p:txBody>
      </p:sp>
      <p:sp>
        <p:nvSpPr>
          <p:cNvPr id="266" name="Google Shape;266;p46"/>
          <p:cNvSpPr txBox="1"/>
          <p:nvPr>
            <p:ph idx="1" type="body"/>
          </p:nvPr>
        </p:nvSpPr>
        <p:spPr>
          <a:xfrm>
            <a:off x="311700" y="9238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Tinklelio stulpelių skaičių ir pločio paskirstymą nusako CSS property </a:t>
            </a:r>
            <a:r>
              <a:rPr b="1" lang="en"/>
              <a:t>grid-template-columns</a:t>
            </a:r>
            <a:r>
              <a:rPr lang="en"/>
              <a:t>.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Eilučių skaičių ir jų aukščio pasiskirstymą nusako </a:t>
            </a:r>
            <a:r>
              <a:rPr b="1" lang="en"/>
              <a:t>grid-template-rows</a:t>
            </a:r>
            <a:r>
              <a:rPr lang="en"/>
              <a:t>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67" name="Google Shape;267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7000" y="2258838"/>
            <a:ext cx="1981200" cy="1476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72800" y="2395850"/>
            <a:ext cx="4000500" cy="85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12300" y="3686163"/>
            <a:ext cx="6915150" cy="130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 vienetas</a:t>
            </a:r>
            <a:endParaRPr/>
          </a:p>
        </p:txBody>
      </p:sp>
      <p:sp>
        <p:nvSpPr>
          <p:cNvPr id="275" name="Google Shape;275;p4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Stulpelio ar eilutės plotis gali būti nusakytas bet kokiu CSS palaikomu vienetu. Tam, kad grid takelių dydžio nustatymas būtų lankstesnis buvo pridėtas dar vienas papildomas dydžio vienetas - </a:t>
            </a:r>
            <a:r>
              <a:rPr b="1" lang="en"/>
              <a:t>fr</a:t>
            </a:r>
            <a:r>
              <a:rPr lang="en"/>
              <a:t>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/>
              <a:t>fr</a:t>
            </a:r>
            <a:r>
              <a:rPr lang="en"/>
              <a:t> - nustato vieną dalį laisvos vietos grid’o konteineryje:</a:t>
            </a:r>
            <a:endParaRPr/>
          </a:p>
        </p:txBody>
      </p:sp>
      <p:pic>
        <p:nvPicPr>
          <p:cNvPr id="276" name="Google Shape;276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4813" y="3018875"/>
            <a:ext cx="1933575" cy="1476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30063" y="3245113"/>
            <a:ext cx="3552825" cy="87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 vienetas</a:t>
            </a:r>
            <a:endParaRPr/>
          </a:p>
        </p:txBody>
      </p:sp>
      <p:pic>
        <p:nvPicPr>
          <p:cNvPr id="283" name="Google Shape;283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9938" y="1274550"/>
            <a:ext cx="1933575" cy="1476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29563" y="1574588"/>
            <a:ext cx="3552825" cy="87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7075" y="3417424"/>
            <a:ext cx="8089825" cy="107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 vienetas</a:t>
            </a:r>
            <a:endParaRPr/>
          </a:p>
        </p:txBody>
      </p:sp>
      <p:sp>
        <p:nvSpPr>
          <p:cNvPr id="291" name="Google Shape;291;p4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Grid’o takelių dydžiai neprivalo būti vienodi:</a:t>
            </a:r>
            <a:endParaRPr/>
          </a:p>
        </p:txBody>
      </p:sp>
      <p:pic>
        <p:nvPicPr>
          <p:cNvPr id="292" name="Google Shape;292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33675" y="1850025"/>
            <a:ext cx="3676650" cy="89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7900" y="3329824"/>
            <a:ext cx="8448199" cy="106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 vienetas</a:t>
            </a:r>
            <a:endParaRPr/>
          </a:p>
        </p:txBody>
      </p:sp>
      <p:sp>
        <p:nvSpPr>
          <p:cNvPr id="299" name="Google Shape;299;p5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Kartu galima naudoti </a:t>
            </a:r>
            <a:r>
              <a:rPr b="1" lang="en"/>
              <a:t>fr</a:t>
            </a:r>
            <a:r>
              <a:rPr lang="en"/>
              <a:t> ir kitus vienetus:</a:t>
            </a:r>
            <a:endParaRPr/>
          </a:p>
        </p:txBody>
      </p:sp>
      <p:pic>
        <p:nvPicPr>
          <p:cNvPr id="300" name="Google Shape;300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9850" y="1964975"/>
            <a:ext cx="3724275" cy="87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3125" y="3328390"/>
            <a:ext cx="8637749" cy="10674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repeat funkcija</a:t>
            </a:r>
            <a:endParaRPr/>
          </a:p>
        </p:txBody>
      </p:sp>
      <p:sp>
        <p:nvSpPr>
          <p:cNvPr id="307" name="Google Shape;307;p5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Tam, kad būtų paprasčiau konstruoti didelius grid’us su daug pasikartojančių dydžių turinčių takelių naudojama </a:t>
            </a:r>
            <a:r>
              <a:rPr b="1" lang="en"/>
              <a:t>repeat</a:t>
            </a:r>
            <a:r>
              <a:rPr lang="en"/>
              <a:t> funkcija: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Ją taip pat galima naudoti viduryje išraiškos: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08" name="Google Shape;308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175" y="1978625"/>
            <a:ext cx="3733800" cy="94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9238" y="2011950"/>
            <a:ext cx="3857625" cy="87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05800" y="3455163"/>
            <a:ext cx="4686300" cy="88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 filtrai</a:t>
            </a:r>
            <a:endParaRPr/>
          </a:p>
        </p:txBody>
      </p:sp>
      <p:sp>
        <p:nvSpPr>
          <p:cNvPr id="76" name="Google Shape;76;p16"/>
          <p:cNvSpPr txBox="1"/>
          <p:nvPr>
            <p:ph idx="1" type="body"/>
          </p:nvPr>
        </p:nvSpPr>
        <p:spPr>
          <a:xfrm>
            <a:off x="311700" y="1152475"/>
            <a:ext cx="8520600" cy="3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Pakeičia įprastą vaizdavimą pritaikant grafinį efektą (suliejimą, kontrasto pakeitimą ir kitus).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CSS filtrai aprašomi CSS funkcijomis:</a:t>
            </a:r>
            <a:endParaRPr/>
          </a:p>
          <a:p>
            <a:pPr indent="-325755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filter: blur(5px);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filter: brightness(0.4);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filter: contrast(200%);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filter: drop-shadow(16px 16px 20px blue);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filter: grayscale(50%);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filter: hue-rotate(90deg);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filter: invert(75%);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filter: opacity(25%);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filter: saturate(30%);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filter: sepia(60%);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repeat funkcija</a:t>
            </a:r>
            <a:endParaRPr/>
          </a:p>
        </p:txBody>
      </p:sp>
      <p:sp>
        <p:nvSpPr>
          <p:cNvPr id="316" name="Google Shape;316;p5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Atkartoti galima daugiau nei vieną reikšmę:</a:t>
            </a:r>
            <a:endParaRPr/>
          </a:p>
        </p:txBody>
      </p:sp>
      <p:pic>
        <p:nvPicPr>
          <p:cNvPr id="317" name="Google Shape;317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0775" y="1878600"/>
            <a:ext cx="4362450" cy="83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Tiesiogiai ir netiesiogiai nusakytas grid’as</a:t>
            </a:r>
            <a:endParaRPr/>
          </a:p>
        </p:txBody>
      </p:sp>
      <p:sp>
        <p:nvSpPr>
          <p:cNvPr id="323" name="Google Shape;323;p5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Apibrėždami grid’o struktūrą naudojant </a:t>
            </a:r>
            <a:r>
              <a:rPr b="1" lang="en"/>
              <a:t>grid-template-columns</a:t>
            </a:r>
            <a:r>
              <a:rPr lang="en"/>
              <a:t> ir </a:t>
            </a:r>
            <a:r>
              <a:rPr b="1" lang="en"/>
              <a:t>grid-template-rows </a:t>
            </a:r>
            <a:r>
              <a:rPr lang="en"/>
              <a:t>CSS properties, </a:t>
            </a:r>
            <a:r>
              <a:rPr b="1" lang="en"/>
              <a:t>tiesiogiai nusakome</a:t>
            </a:r>
            <a:r>
              <a:rPr lang="en"/>
              <a:t> grid’ą.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Kai grid’as turi </a:t>
            </a:r>
            <a:r>
              <a:rPr b="1" lang="en"/>
              <a:t>daugiau vaikinių elementų, nei apibrėžta stulpelių ar eilučių</a:t>
            </a:r>
            <a:r>
              <a:rPr lang="en"/>
              <a:t>, pats grid’as sukuria stulpelius ar eilutes. Tai vadinama </a:t>
            </a:r>
            <a:r>
              <a:rPr b="1" lang="en"/>
              <a:t>netiesiogiai nusakytu </a:t>
            </a:r>
            <a:r>
              <a:rPr lang="en"/>
              <a:t>grid’u. Tokių stulpelių / eilučių dydis bus nustatomas automatiškai - pagal viduje esantį turinį.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CSS properties </a:t>
            </a:r>
            <a:r>
              <a:rPr b="1" lang="en"/>
              <a:t>grid-auto-rows</a:t>
            </a:r>
            <a:r>
              <a:rPr lang="en"/>
              <a:t> and </a:t>
            </a:r>
            <a:r>
              <a:rPr b="1" lang="en"/>
              <a:t>grid-auto-columns </a:t>
            </a:r>
            <a:r>
              <a:rPr lang="en"/>
              <a:t>leidžia nustatyti netiesiogiai nusakyto grid’o eilučių / stulpelių parametrus.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Pavyzdžiui:</a:t>
            </a:r>
            <a:endParaRPr/>
          </a:p>
        </p:txBody>
      </p:sp>
      <p:sp>
        <p:nvSpPr>
          <p:cNvPr id="329" name="Google Shape;329;p5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30" name="Google Shape;330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9338" y="327113"/>
            <a:ext cx="3838575" cy="109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47262" y="1612225"/>
            <a:ext cx="6239183" cy="3302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minmax</a:t>
            </a:r>
            <a:endParaRPr/>
          </a:p>
        </p:txBody>
      </p:sp>
      <p:sp>
        <p:nvSpPr>
          <p:cNvPr id="337" name="Google Shape;337;p5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Grid’o stulpelių / eilučių dydžius galima nusakyti rėžiu, naudojant funkciją </a:t>
            </a:r>
            <a:r>
              <a:rPr b="1" lang="en"/>
              <a:t>minmax</a:t>
            </a:r>
            <a:r>
              <a:rPr lang="en"/>
              <a:t>. Ji leidžia pateikti mažiausią galimą ir didžiausią galimą dydžius:</a:t>
            </a:r>
            <a:endParaRPr/>
          </a:p>
        </p:txBody>
      </p:sp>
      <p:pic>
        <p:nvPicPr>
          <p:cNvPr id="338" name="Google Shape;338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463" y="2571750"/>
            <a:ext cx="3781425" cy="112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29588" y="2252900"/>
            <a:ext cx="4695825" cy="240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minmax</a:t>
            </a:r>
            <a:endParaRPr/>
          </a:p>
        </p:txBody>
      </p:sp>
      <p:sp>
        <p:nvSpPr>
          <p:cNvPr id="345" name="Google Shape;345;p5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46" name="Google Shape;346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463" y="1152475"/>
            <a:ext cx="3781425" cy="112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24274" y="294600"/>
            <a:ext cx="4176125" cy="213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3600" y="2698226"/>
            <a:ext cx="8056795" cy="2188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Grid’o linijos</a:t>
            </a:r>
            <a:endParaRPr/>
          </a:p>
        </p:txBody>
      </p:sp>
      <p:sp>
        <p:nvSpPr>
          <p:cNvPr id="354" name="Google Shape;354;p5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Kai apibrėžiame grid’ą, apibrėžiame jo takus - stulpelius ir eilutes. Pagal juos grid’as mums numeruotas linijas, pagal kurias galime pozicionuoti turinį:</a:t>
            </a:r>
            <a:endParaRPr/>
          </a:p>
        </p:txBody>
      </p:sp>
      <p:pic>
        <p:nvPicPr>
          <p:cNvPr id="355" name="Google Shape;355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9425" y="2021500"/>
            <a:ext cx="4737050" cy="282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Turinio pozicionavimas</a:t>
            </a:r>
            <a:endParaRPr/>
          </a:p>
        </p:txBody>
      </p:sp>
      <p:sp>
        <p:nvSpPr>
          <p:cNvPr id="361" name="Google Shape;361;p5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Elementai pozicionuojami naudojant CSS properties taikomus tiesioginiams grid’o vaikams: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b="1" lang="en"/>
              <a:t>grid-column-start</a:t>
            </a:r>
            <a:r>
              <a:rPr lang="en"/>
              <a:t>, </a:t>
            </a:r>
            <a:r>
              <a:rPr b="1" lang="en"/>
              <a:t>grid-column-end</a:t>
            </a:r>
            <a:r>
              <a:rPr lang="en"/>
              <a:t> (</a:t>
            </a:r>
            <a:r>
              <a:rPr b="1" lang="en"/>
              <a:t>grid-column</a:t>
            </a:r>
            <a:r>
              <a:rPr lang="en"/>
              <a:t>) - nusako ties kuria stulpelio linija prasideda ir pasibaigia vaikinis elementas;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en"/>
              <a:t>grid-row-start</a:t>
            </a:r>
            <a:r>
              <a:rPr lang="en"/>
              <a:t>, </a:t>
            </a:r>
            <a:r>
              <a:rPr b="1" lang="en"/>
              <a:t>grid-row-end </a:t>
            </a:r>
            <a:r>
              <a:rPr lang="en"/>
              <a:t>(</a:t>
            </a:r>
            <a:r>
              <a:rPr b="1" lang="en"/>
              <a:t>grid-row</a:t>
            </a:r>
            <a:r>
              <a:rPr lang="en"/>
              <a:t>) - nusako ties, kuria eilutės linija prasideda ir pasibaigia vaikinis elementas.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Turinio pozicionavimas</a:t>
            </a:r>
            <a:endParaRPr/>
          </a:p>
        </p:txBody>
      </p:sp>
      <p:pic>
        <p:nvPicPr>
          <p:cNvPr id="367" name="Google Shape;367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6998" y="248098"/>
            <a:ext cx="3329300" cy="96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8175" y="1836500"/>
            <a:ext cx="2098300" cy="115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8700" y="3255050"/>
            <a:ext cx="2077248" cy="96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5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60625" y="1718000"/>
            <a:ext cx="6517924" cy="2788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Turinio pozicionavimas</a:t>
            </a:r>
            <a:endParaRPr/>
          </a:p>
        </p:txBody>
      </p:sp>
      <p:pic>
        <p:nvPicPr>
          <p:cNvPr id="376" name="Google Shape;376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6998" y="248098"/>
            <a:ext cx="3329300" cy="96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60625" y="1718000"/>
            <a:ext cx="6517924" cy="278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1850" y="2142900"/>
            <a:ext cx="2155825" cy="19384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6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Trumpa u</a:t>
            </a:r>
            <a:r>
              <a:rPr lang="en"/>
              <a:t>žduotis - klasikinis layout’as</a:t>
            </a:r>
            <a:endParaRPr/>
          </a:p>
        </p:txBody>
      </p:sp>
      <p:sp>
        <p:nvSpPr>
          <p:cNvPr id="384" name="Google Shape;384;p61"/>
          <p:cNvSpPr txBox="1"/>
          <p:nvPr>
            <p:ph idx="1" type="body"/>
          </p:nvPr>
        </p:nvSpPr>
        <p:spPr>
          <a:xfrm>
            <a:off x="311700" y="1152475"/>
            <a:ext cx="4336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Panaudokite </a:t>
            </a:r>
            <a:r>
              <a:rPr b="1" lang="en"/>
              <a:t>display: grid;</a:t>
            </a:r>
            <a:r>
              <a:rPr lang="en"/>
              <a:t> suformuoti paveikslėlyje pateiktą išdėstymą.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Header aukštis: 100px;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Main aukštis - likusi laisva vieta;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Footer aukštis: 200px;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Zonoms aprašyti naudokite semantinius HTML elementus.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Zonas nuspalvinkite skirtingomis spalvomis.</a:t>
            </a:r>
            <a:endParaRPr/>
          </a:p>
        </p:txBody>
      </p:sp>
      <p:pic>
        <p:nvPicPr>
          <p:cNvPr id="385" name="Google Shape;385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6588" y="1604075"/>
            <a:ext cx="3629025" cy="242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 filtrai</a:t>
            </a:r>
            <a:endParaRPr/>
          </a:p>
        </p:txBody>
      </p:sp>
      <p:sp>
        <p:nvSpPr>
          <p:cNvPr id="82" name="Google Shape;82;p17"/>
          <p:cNvSpPr txBox="1"/>
          <p:nvPr>
            <p:ph idx="1" type="body"/>
          </p:nvPr>
        </p:nvSpPr>
        <p:spPr>
          <a:xfrm>
            <a:off x="311700" y="1152475"/>
            <a:ext cx="8520600" cy="3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Galima derinti keletą filtrų:</a:t>
            </a:r>
            <a:endParaRPr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filter: contrast(175%) brightness(3%);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Filtrai gyvai: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https://css-tricks.com/almanac/properties/f/filter/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Zonų pavadinimai</a:t>
            </a:r>
            <a:endParaRPr/>
          </a:p>
        </p:txBody>
      </p:sp>
      <p:sp>
        <p:nvSpPr>
          <p:cNvPr id="391" name="Google Shape;391;p6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Grid’o zonoms galima pritaikyti pavadinimą, kurį galima panaudoti grid’e pozicionuojant vaikinį elementą.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Tėviniam elementui taikomas </a:t>
            </a:r>
            <a:r>
              <a:rPr b="1" lang="en"/>
              <a:t>grid-area-template</a:t>
            </a:r>
            <a:r>
              <a:rPr lang="en"/>
              <a:t> CSS property:</a:t>
            </a:r>
            <a:endParaRPr/>
          </a:p>
        </p:txBody>
      </p:sp>
      <p:pic>
        <p:nvPicPr>
          <p:cNvPr id="392" name="Google Shape;392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8400" y="2597188"/>
            <a:ext cx="4267200" cy="197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3"/>
          <p:cNvSpPr txBox="1"/>
          <p:nvPr>
            <p:ph type="title"/>
          </p:nvPr>
        </p:nvSpPr>
        <p:spPr>
          <a:xfrm>
            <a:off x="311700" y="3501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Zonų pavadinimai</a:t>
            </a:r>
            <a:endParaRPr/>
          </a:p>
        </p:txBody>
      </p:sp>
      <p:sp>
        <p:nvSpPr>
          <p:cNvPr id="398" name="Google Shape;398;p63"/>
          <p:cNvSpPr txBox="1"/>
          <p:nvPr>
            <p:ph idx="1" type="body"/>
          </p:nvPr>
        </p:nvSpPr>
        <p:spPr>
          <a:xfrm>
            <a:off x="311700" y="1152475"/>
            <a:ext cx="4267200" cy="377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Pavadinimo </a:t>
            </a:r>
            <a:r>
              <a:rPr b="1" lang="en"/>
              <a:t>pakartojimas </a:t>
            </a:r>
            <a:r>
              <a:rPr lang="en"/>
              <a:t>nusako, kad į šią zoną patalpintas vaikinis elementas užims visas celes.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Taškas “</a:t>
            </a:r>
            <a:r>
              <a:rPr b="1" lang="en"/>
              <a:t>.</a:t>
            </a:r>
            <a:r>
              <a:rPr lang="en"/>
              <a:t>”</a:t>
            </a:r>
            <a:r>
              <a:rPr lang="en"/>
              <a:t> pažymi tuščią celę.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Vaikinis elementas nustatomas į zoną naudojant </a:t>
            </a:r>
            <a:r>
              <a:rPr b="1" lang="en"/>
              <a:t>grid-area</a:t>
            </a:r>
            <a:r>
              <a:rPr lang="en"/>
              <a:t> CSS property.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Ši technika leidžia aiškiau ir skaitomiau aprašyti tam tikras grid’o zonas bei išvengti grid’o linijų naudojimo kartu su CSS properties </a:t>
            </a:r>
            <a:r>
              <a:rPr b="1" lang="en"/>
              <a:t>grid-column</a:t>
            </a:r>
            <a:r>
              <a:rPr lang="en"/>
              <a:t> ir </a:t>
            </a:r>
            <a:r>
              <a:rPr b="1" lang="en"/>
              <a:t>grid-row.</a:t>
            </a:r>
            <a:endParaRPr/>
          </a:p>
        </p:txBody>
      </p:sp>
      <p:pic>
        <p:nvPicPr>
          <p:cNvPr id="399" name="Google Shape;399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5375" y="350150"/>
            <a:ext cx="4267200" cy="197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05375" y="2571750"/>
            <a:ext cx="1969852" cy="235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6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Trumpa užduotis - klasikinio layout’o zonos</a:t>
            </a:r>
            <a:endParaRPr/>
          </a:p>
        </p:txBody>
      </p:sp>
      <p:sp>
        <p:nvSpPr>
          <p:cNvPr id="406" name="Google Shape;406;p64"/>
          <p:cNvSpPr txBox="1"/>
          <p:nvPr>
            <p:ph idx="1" type="body"/>
          </p:nvPr>
        </p:nvSpPr>
        <p:spPr>
          <a:xfrm>
            <a:off x="311700" y="1162500"/>
            <a:ext cx="4336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Prieš tai užduotyje suformuotą layout’ą suskirstykite zonomis ir panaudokite zonų pavadinimus nustatyti vaikinius elementus į reikiamas grid’o vietas.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Zonų pavadinimams panaudokite tekstus pavaizduotus paveikslėlyje.</a:t>
            </a:r>
            <a:endParaRPr/>
          </a:p>
        </p:txBody>
      </p:sp>
      <p:pic>
        <p:nvPicPr>
          <p:cNvPr id="407" name="Google Shape;407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6588" y="1604075"/>
            <a:ext cx="3629025" cy="242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Tarpai tarp celių</a:t>
            </a:r>
            <a:endParaRPr/>
          </a:p>
        </p:txBody>
      </p:sp>
      <p:sp>
        <p:nvSpPr>
          <p:cNvPr id="413" name="Google Shape;413;p6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Bendrus tarpus tarp eilučių ir / ar stulpelių galima nustatyti naudojant </a:t>
            </a:r>
            <a:r>
              <a:rPr b="1" lang="en"/>
              <a:t>column-gap</a:t>
            </a:r>
            <a:r>
              <a:rPr lang="en"/>
              <a:t>, </a:t>
            </a:r>
            <a:r>
              <a:rPr b="1" lang="en"/>
              <a:t>row-gap </a:t>
            </a:r>
            <a:r>
              <a:rPr lang="en"/>
              <a:t>arba vienu </a:t>
            </a:r>
            <a:r>
              <a:rPr b="1" lang="en"/>
              <a:t>gap</a:t>
            </a:r>
            <a:r>
              <a:rPr lang="en"/>
              <a:t> CSS property.</a:t>
            </a:r>
            <a:endParaRPr/>
          </a:p>
        </p:txBody>
      </p:sp>
      <p:pic>
        <p:nvPicPr>
          <p:cNvPr id="414" name="Google Shape;414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6763" y="2068775"/>
            <a:ext cx="1666875" cy="2762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59650" y="2197150"/>
            <a:ext cx="3771900" cy="2371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6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Tarpai tarp celių</a:t>
            </a:r>
            <a:endParaRPr/>
          </a:p>
        </p:txBody>
      </p:sp>
      <p:pic>
        <p:nvPicPr>
          <p:cNvPr id="421" name="Google Shape;421;p66"/>
          <p:cNvPicPr preferRelativeResize="0"/>
          <p:nvPr/>
        </p:nvPicPr>
        <p:blipFill rotWithShape="1">
          <a:blip r:embed="rId3">
            <a:alphaModFix/>
          </a:blip>
          <a:srcRect b="35119" l="0" r="0" t="0"/>
          <a:stretch/>
        </p:blipFill>
        <p:spPr>
          <a:xfrm>
            <a:off x="5050350" y="387125"/>
            <a:ext cx="3640100" cy="148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" name="Google Shape;422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5199" y="2323052"/>
            <a:ext cx="3557450" cy="2438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Google Shape;423;p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66300" y="2325688"/>
            <a:ext cx="3557449" cy="24355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Tarpai tarp celių</a:t>
            </a:r>
            <a:endParaRPr/>
          </a:p>
        </p:txBody>
      </p:sp>
      <p:pic>
        <p:nvPicPr>
          <p:cNvPr id="429" name="Google Shape;429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9725" y="2277425"/>
            <a:ext cx="3587651" cy="2175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17750" y="2277425"/>
            <a:ext cx="3587651" cy="216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p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12763" y="368125"/>
            <a:ext cx="3819525" cy="156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6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Tarpai tarp celių</a:t>
            </a:r>
            <a:endParaRPr/>
          </a:p>
        </p:txBody>
      </p:sp>
      <p:sp>
        <p:nvSpPr>
          <p:cNvPr id="437" name="Google Shape;437;p6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38" name="Google Shape;438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946" y="2407700"/>
            <a:ext cx="3326173" cy="227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99200" y="2411200"/>
            <a:ext cx="3326175" cy="2268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Google Shape;440;p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99200" y="372788"/>
            <a:ext cx="3790950" cy="153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6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Tarpai tarp celių</a:t>
            </a:r>
            <a:endParaRPr/>
          </a:p>
        </p:txBody>
      </p:sp>
      <p:sp>
        <p:nvSpPr>
          <p:cNvPr id="446" name="Google Shape;446;p6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47" name="Google Shape;447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946" y="2407700"/>
            <a:ext cx="3326173" cy="227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8" name="Google Shape;448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99200" y="2411200"/>
            <a:ext cx="3326175" cy="2268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9" name="Google Shape;449;p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99200" y="372788"/>
            <a:ext cx="3790950" cy="153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7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Tarpai tarp celių</a:t>
            </a:r>
            <a:endParaRPr/>
          </a:p>
        </p:txBody>
      </p:sp>
      <p:sp>
        <p:nvSpPr>
          <p:cNvPr id="455" name="Google Shape;455;p7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56" name="Google Shape;456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925" y="2171275"/>
            <a:ext cx="3812024" cy="261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7" name="Google Shape;457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85950" y="2178950"/>
            <a:ext cx="3812024" cy="2602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" name="Google Shape;458;p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58388" y="270200"/>
            <a:ext cx="3867150" cy="158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1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Turinio lygiavimas (parent elemento properties)</a:t>
            </a:r>
            <a:endParaRPr/>
          </a:p>
        </p:txBody>
      </p:sp>
      <p:pic>
        <p:nvPicPr>
          <p:cNvPr id="464" name="Google Shape;464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8900" y="1287525"/>
            <a:ext cx="3418825" cy="1504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5" name="Google Shape;465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82525" y="1253300"/>
            <a:ext cx="3667675" cy="161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6" name="Google Shape;466;p7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8888" y="3222625"/>
            <a:ext cx="1858460" cy="1775824"/>
          </a:xfrm>
          <a:prstGeom prst="rect">
            <a:avLst/>
          </a:prstGeom>
          <a:noFill/>
          <a:ln>
            <a:noFill/>
          </a:ln>
        </p:spPr>
      </p:pic>
      <p:sp>
        <p:nvSpPr>
          <p:cNvPr id="467" name="Google Shape;467;p71"/>
          <p:cNvSpPr txBox="1"/>
          <p:nvPr/>
        </p:nvSpPr>
        <p:spPr>
          <a:xfrm>
            <a:off x="388900" y="997950"/>
            <a:ext cx="1177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justify-items</a:t>
            </a:r>
            <a:endParaRPr/>
          </a:p>
        </p:txBody>
      </p:sp>
      <p:sp>
        <p:nvSpPr>
          <p:cNvPr id="468" name="Google Shape;468;p71"/>
          <p:cNvSpPr txBox="1"/>
          <p:nvPr/>
        </p:nvSpPr>
        <p:spPr>
          <a:xfrm>
            <a:off x="5311125" y="997950"/>
            <a:ext cx="1177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align-items</a:t>
            </a:r>
            <a:endParaRPr/>
          </a:p>
        </p:txBody>
      </p:sp>
      <p:sp>
        <p:nvSpPr>
          <p:cNvPr id="469" name="Google Shape;469;p71"/>
          <p:cNvSpPr txBox="1"/>
          <p:nvPr/>
        </p:nvSpPr>
        <p:spPr>
          <a:xfrm>
            <a:off x="388900" y="2867075"/>
            <a:ext cx="1589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align-content</a:t>
            </a:r>
            <a:endParaRPr/>
          </a:p>
        </p:txBody>
      </p:sp>
      <p:pic>
        <p:nvPicPr>
          <p:cNvPr id="470" name="Google Shape;470;p7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14625" y="3340909"/>
            <a:ext cx="2911375" cy="1660667"/>
          </a:xfrm>
          <a:prstGeom prst="rect">
            <a:avLst/>
          </a:prstGeom>
          <a:noFill/>
          <a:ln>
            <a:noFill/>
          </a:ln>
        </p:spPr>
      </p:pic>
      <p:sp>
        <p:nvSpPr>
          <p:cNvPr id="471" name="Google Shape;471;p71"/>
          <p:cNvSpPr txBox="1"/>
          <p:nvPr/>
        </p:nvSpPr>
        <p:spPr>
          <a:xfrm>
            <a:off x="2714625" y="2857425"/>
            <a:ext cx="1589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justify-content</a:t>
            </a:r>
            <a:endParaRPr/>
          </a:p>
        </p:txBody>
      </p:sp>
      <p:sp>
        <p:nvSpPr>
          <p:cNvPr id="472" name="Google Shape;472;p71"/>
          <p:cNvSpPr txBox="1"/>
          <p:nvPr/>
        </p:nvSpPr>
        <p:spPr>
          <a:xfrm>
            <a:off x="6427900" y="3331250"/>
            <a:ext cx="22185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Yra daugiau lygiavimo CSS properties, kurie iš esmės </a:t>
            </a:r>
            <a:r>
              <a:rPr b="1" lang="en"/>
              <a:t>apjungia šiuos į vieną aprašymą</a:t>
            </a:r>
            <a:r>
              <a:rPr lang="en"/>
              <a:t>, pvz. </a:t>
            </a:r>
            <a:r>
              <a:rPr b="1" lang="en"/>
              <a:t>place-self</a:t>
            </a:r>
            <a:r>
              <a:rPr lang="en"/>
              <a:t>, </a:t>
            </a:r>
            <a:r>
              <a:rPr b="1" lang="en"/>
              <a:t>place-items</a:t>
            </a:r>
            <a:r>
              <a:rPr lang="en"/>
              <a:t>, </a:t>
            </a:r>
            <a:r>
              <a:rPr b="1" lang="en"/>
              <a:t>place-content</a:t>
            </a:r>
            <a:r>
              <a:rPr lang="en"/>
              <a:t>.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 box-shadow</a:t>
            </a:r>
            <a:endParaRPr/>
          </a:p>
        </p:txBody>
      </p:sp>
      <p:sp>
        <p:nvSpPr>
          <p:cNvPr id="88" name="Google Shape;88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Suteikia elementui šešėlio efektą:</a:t>
            </a:r>
            <a:endParaRPr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/* offset-x | offset-y | blur-radius | spread-radius | color */</a:t>
            </a:r>
            <a:endParaRPr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box-shadow: 10px 5px 5px red;</a:t>
            </a:r>
            <a:endParaRPr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Gyvai: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https://html-css-js.com/css/generator/box-shadow/</a:t>
            </a:r>
            <a:r>
              <a:rPr lang="en"/>
              <a:t> </a:t>
            </a:r>
            <a:endParaRPr/>
          </a:p>
        </p:txBody>
      </p:sp>
      <p:pic>
        <p:nvPicPr>
          <p:cNvPr id="89" name="Google Shape;89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32175" y="2776088"/>
            <a:ext cx="3448050" cy="1209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72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Turinio lygiavimas (child elemento properties)</a:t>
            </a:r>
            <a:endParaRPr/>
          </a:p>
        </p:txBody>
      </p:sp>
      <p:sp>
        <p:nvSpPr>
          <p:cNvPr id="478" name="Google Shape;478;p72"/>
          <p:cNvSpPr txBox="1"/>
          <p:nvPr/>
        </p:nvSpPr>
        <p:spPr>
          <a:xfrm>
            <a:off x="693700" y="1531350"/>
            <a:ext cx="1177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justify-self</a:t>
            </a:r>
            <a:endParaRPr/>
          </a:p>
        </p:txBody>
      </p:sp>
      <p:sp>
        <p:nvSpPr>
          <p:cNvPr id="479" name="Google Shape;479;p72"/>
          <p:cNvSpPr txBox="1"/>
          <p:nvPr/>
        </p:nvSpPr>
        <p:spPr>
          <a:xfrm>
            <a:off x="5387325" y="1531350"/>
            <a:ext cx="1177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align-self</a:t>
            </a:r>
            <a:endParaRPr/>
          </a:p>
        </p:txBody>
      </p:sp>
      <p:pic>
        <p:nvPicPr>
          <p:cNvPr id="480" name="Google Shape;480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1250" y="1910625"/>
            <a:ext cx="2857500" cy="125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1" name="Google Shape;481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65700" y="1910626"/>
            <a:ext cx="2991932" cy="1316450"/>
          </a:xfrm>
          <a:prstGeom prst="rect">
            <a:avLst/>
          </a:prstGeom>
          <a:noFill/>
          <a:ln>
            <a:noFill/>
          </a:ln>
        </p:spPr>
      </p:pic>
      <p:sp>
        <p:nvSpPr>
          <p:cNvPr id="482" name="Google Shape;482;p72"/>
          <p:cNvSpPr txBox="1"/>
          <p:nvPr/>
        </p:nvSpPr>
        <p:spPr>
          <a:xfrm>
            <a:off x="157025" y="4289425"/>
            <a:ext cx="474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Daugiau pavyzdžių: </a:t>
            </a:r>
            <a:r>
              <a:rPr lang="en" u="sng">
                <a:solidFill>
                  <a:schemeClr val="hlink"/>
                </a:solidFill>
                <a:hlinkClick r:id="rId5"/>
              </a:rPr>
              <a:t>https://css-tricks.com/snippets/css/complete-guide-grid/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7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Lygiavimą apjungiantys CSS properties</a:t>
            </a:r>
            <a:endParaRPr/>
          </a:p>
        </p:txBody>
      </p:sp>
      <p:sp>
        <p:nvSpPr>
          <p:cNvPr id="488" name="Google Shape;488;p7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Parent elemento: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b="1" lang="en"/>
              <a:t>place-items</a:t>
            </a:r>
            <a:r>
              <a:rPr lang="en"/>
              <a:t> - &lt;align-items&gt; &lt;justify-items&gt;;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en"/>
              <a:t>place-content</a:t>
            </a:r>
            <a:r>
              <a:rPr lang="en"/>
              <a:t> - &lt;align-content&gt; &lt;justify-content&gt;;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Child elemento: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b="1" lang="en"/>
              <a:t>place-self</a:t>
            </a:r>
            <a:r>
              <a:rPr lang="en"/>
              <a:t> - &lt;align-self&gt; &lt;justify-self&gt;;</a:t>
            </a:r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7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Holy grail layout pavyzdys naudojant Grid</a:t>
            </a:r>
            <a:endParaRPr/>
          </a:p>
        </p:txBody>
      </p:sp>
      <p:sp>
        <p:nvSpPr>
          <p:cNvPr id="494" name="Google Shape;494;p74"/>
          <p:cNvSpPr txBox="1"/>
          <p:nvPr>
            <p:ph idx="1" type="body"/>
          </p:nvPr>
        </p:nvSpPr>
        <p:spPr>
          <a:xfrm>
            <a:off x="311700" y="4320575"/>
            <a:ext cx="8520600" cy="4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Šaltinis: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https://cubicleninjas.com/ultimate-guide-to-contact-forms/</a:t>
            </a:r>
            <a:r>
              <a:rPr lang="en"/>
              <a:t> </a:t>
            </a:r>
            <a:endParaRPr/>
          </a:p>
        </p:txBody>
      </p:sp>
      <p:pic>
        <p:nvPicPr>
          <p:cNvPr id="495" name="Google Shape;495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18025" y="1261750"/>
            <a:ext cx="4482900" cy="2906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7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Complete Grid Guide</a:t>
            </a:r>
            <a:endParaRPr/>
          </a:p>
        </p:txBody>
      </p:sp>
      <p:sp>
        <p:nvSpPr>
          <p:cNvPr id="501" name="Google Shape;501;p75"/>
          <p:cNvSpPr txBox="1"/>
          <p:nvPr>
            <p:ph idx="1" type="body"/>
          </p:nvPr>
        </p:nvSpPr>
        <p:spPr>
          <a:xfrm>
            <a:off x="311700" y="4414800"/>
            <a:ext cx="8520600" cy="42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https://css-tricks.com/snippets/css/complete-guide-grid/</a:t>
            </a:r>
            <a:r>
              <a:rPr lang="en"/>
              <a:t> </a:t>
            </a:r>
            <a:endParaRPr/>
          </a:p>
        </p:txBody>
      </p:sp>
      <p:pic>
        <p:nvPicPr>
          <p:cNvPr id="502" name="Google Shape;502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83027" y="1337200"/>
            <a:ext cx="3523326" cy="2801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7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Namų darbas - Grid Garden</a:t>
            </a:r>
            <a:endParaRPr/>
          </a:p>
        </p:txBody>
      </p:sp>
      <p:sp>
        <p:nvSpPr>
          <p:cNvPr id="508" name="Google Shape;508;p76"/>
          <p:cNvSpPr txBox="1"/>
          <p:nvPr>
            <p:ph idx="1" type="body"/>
          </p:nvPr>
        </p:nvSpPr>
        <p:spPr>
          <a:xfrm>
            <a:off x="311700" y="4131775"/>
            <a:ext cx="8520600" cy="43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https://cssgridgarden.com/</a:t>
            </a:r>
            <a:r>
              <a:rPr lang="en"/>
              <a:t> </a:t>
            </a:r>
            <a:endParaRPr/>
          </a:p>
        </p:txBody>
      </p:sp>
      <p:pic>
        <p:nvPicPr>
          <p:cNvPr id="509" name="Google Shape;509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73250" y="1170125"/>
            <a:ext cx="2797483" cy="2809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 transformacijos</a:t>
            </a:r>
            <a:endParaRPr/>
          </a:p>
        </p:txBody>
      </p:sp>
      <p:sp>
        <p:nvSpPr>
          <p:cNvPr id="95" name="Google Shape;95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transform</a:t>
            </a:r>
            <a:r>
              <a:rPr lang="en"/>
              <a:t> CSS property leidžia transformuoti vaizduojamą elementą naudojant transformacijos funkcijas, pvz.:</a:t>
            </a:r>
            <a:endParaRPr/>
          </a:p>
          <a:p>
            <a:pPr indent="-334327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translate(x, y) - pozicijos pakeitimas nuo pradinės ašies;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rotate(deg) - elemento pasukimas;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scaleX(factor) - elemento didinimas pagal x ašį;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scaleY(factor) - elemento didinimas pagal y ašį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scale(bendras_faktorius_arba_x, nebutinas_y_faktorius) - elemento didinimas;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skewX(deg) - elemento pavertimas x ašyje;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skewY(deg) - elemento pavertimas y ašyje;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skew(deg_bendras_arba_x, nebutinas_deg_y) - elemento pasukimas;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matrix() - visos transformacijos naudojant vieną funkciją;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matrix(</a:t>
            </a:r>
            <a:endParaRPr/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scaleX(),</a:t>
            </a:r>
            <a:endParaRPr/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skewY(),</a:t>
            </a:r>
            <a:endParaRPr/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skewX(),</a:t>
            </a:r>
            <a:endParaRPr/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scaleY(),</a:t>
            </a:r>
            <a:endParaRPr/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translateX(),</a:t>
            </a:r>
            <a:endParaRPr/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translateY()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)</a:t>
            </a:r>
            <a:endParaRPr/>
          </a:p>
        </p:txBody>
      </p:sp>
      <p:sp>
        <p:nvSpPr>
          <p:cNvPr id="101" name="Google Shape;101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 transformacijos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CSS transformacijos</a:t>
            </a:r>
            <a:endParaRPr/>
          </a:p>
        </p:txBody>
      </p:sp>
      <p:sp>
        <p:nvSpPr>
          <p:cNvPr id="107" name="Google Shape;107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Kaip ir CSS filtrai, gali būti taikomos kelios transformacijos vienu metu: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transform: translateX(10px) rotate(10deg) translateY(5px);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transform: perspective(500px) translate(10px, 0, 20px) rotateY(3deg);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Gyvas pavyzdys:</a:t>
            </a:r>
            <a:r>
              <a:rPr lang="en"/>
              <a:t>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https://html-css-js.com/css/generator/transform/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